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9F3BC-B24B-4AD4-A14E-9B958173829B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93D4-3BF1-428D-BAED-993280F2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40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accelerate-learning-of-deep-neural-networks-with-batch-normalizatio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https://machinelearningmastery.com/how-to-accelerate-learning-of-deep-neural-networks-with-batch-normalization/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92E38-0AD2-4FFB-95F4-F3A7C451FA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96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93FB19-6CDA-402D-A054-518402302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EB459F9-7D3C-497B-9896-B1242BCC6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4B8D3C-D4CC-430A-A23E-9014B310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DA87FF-56D1-4026-AE20-04469F4F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DABAA5-A613-4DE7-8D53-5989A4AD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49F7D2-47B9-4470-A272-5B79BEC5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AAE981-619F-40E4-BA96-AD64C37F2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807A84-59D4-4BA3-A5E7-213198E9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7B2872-A9B3-4ECF-AA71-D1FD3343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561E7D-237B-4E6D-8A1D-2BEDD456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DA74A97-3662-4CF8-949A-7841A5774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3530EBA-BC05-4C7E-A983-AB68B31A7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CB4F08-F6D1-4CA1-8FD0-59B904BF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12A581-2AAA-4C70-83A5-015B9382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469051-412D-4213-A255-6BC6FBA6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2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2C2910-7E58-4A37-8BDF-514F7D80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A71CD4-A521-45CB-9E09-16ADEDA0C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BC8C89-3990-4F20-89CE-35B91401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4DE2FD-2FC8-48F2-B180-BCB0AE8F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B9DC213-ECF4-468B-9CFD-8276ABC8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0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3B1905-804D-4FD0-A4FC-DF082361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C41455-156D-4D1D-87FF-FBE07500A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D7B68D-3F32-4B76-B9D6-9353A595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1842F7-F8B2-41B2-A429-89161F68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FBBCD0-CACA-433B-BA0E-77E81B40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3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85B876-472A-4BCB-B4FF-1D7E9390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FA9927-636D-465E-9B4D-BF98C6940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B0F48E-7D3C-44F4-BE9A-A8C074608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A720AC-2432-4597-84E8-D4E1ADAC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0644789-6C6C-446D-9238-90AE945D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2FB083-7D5E-4AD1-9242-9A50ED52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0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9D906F-5F72-44C3-8199-E2DD33F67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B6A80C-97D3-4316-98AC-202C48CB8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CC01E18-8B34-48E3-B0A4-BF9E4ED22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035171F-66F7-42C8-B97C-A5577C7C8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CAA676F-D0D7-4EC5-8E67-E445F0D45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2D3FD7-A2C3-4911-BD32-17E70E202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8695C58-669B-4928-A000-1C624F82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F58001F-2CE1-4578-991D-F7602120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7BFE6C-4171-45BE-B8CF-8BB57C5E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3A94ED9-1799-4D26-A399-ED66824E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BA588F2-52D9-4B07-9057-2767062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70BB5A-4A62-4D87-9467-1FF00ABF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9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147BD63-575A-4767-8FA6-7ED35FAA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3062124-BFC7-4BC5-9438-1A047055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9A37C2C-4458-4445-90E0-D58EAFA8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EAFD78-BBED-4980-BD98-B5FEB632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4F4394-9071-4E95-B1DD-2740F4CC6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8455C5E-B06C-4AD2-B95F-4F25369F6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68BA2BB-C0EE-4004-9C32-88A8DC61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39F537-BC4B-41D9-B386-E618413C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B477B4-DB69-4FB5-AB58-377E39D1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C6BBFF-9E2F-46E6-A441-93E6D3FE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509AF0F-E3FE-431E-811E-909D6FA23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0149FD4-2A03-4134-AD6E-B46008435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1222A6B-C20C-452A-A370-82F33316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D283138-3C6B-48D3-BD9A-F680A18F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10074D-6D18-4207-A270-656DAC91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65E34E-28D5-4F41-875F-B3AF6008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EF7668-B3FC-4925-93B2-C2F56622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48ED10-3CFD-485F-8406-905423546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282E2-B760-4388-820D-802A4A3007F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7058D3-4F5F-43A2-9BDF-EC8A2BBE8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31E595-D637-4C51-A359-3AFC8E0F1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E719-87B0-4B2C-9BFF-FFB15C429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6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0FAFDF-2256-450D-AD6F-CCEE395B6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9705"/>
            <a:ext cx="9297880" cy="2387600"/>
          </a:xfrm>
        </p:spPr>
        <p:txBody>
          <a:bodyPr>
            <a:normAutofit/>
          </a:bodyPr>
          <a:lstStyle/>
          <a:p>
            <a:r>
              <a:rPr lang="en-US" dirty="0"/>
              <a:t>#pix2pix</a:t>
            </a:r>
            <a:br>
              <a:rPr lang="en-US" dirty="0"/>
            </a:br>
            <a:r>
              <a:rPr lang="en-US" sz="2700" dirty="0"/>
              <a:t>Image-to-Image Translation with Conditional Adversarial Networks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DADF4CF-2403-45ED-B408-AD99A9A47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297880" cy="186660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Calibri Light (Headings)"/>
              </a:rPr>
              <a:t>Presented by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Bell MT" panose="02020503060305020303" pitchFamily="18" charset="0"/>
              </a:rPr>
              <a:t>Md</a:t>
            </a:r>
            <a:r>
              <a:rPr lang="en-US" sz="2000" dirty="0">
                <a:latin typeface="Bell MT" panose="02020503060305020303" pitchFamily="18" charset="0"/>
              </a:rPr>
              <a:t> Javedul Ferdous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Bell MT" panose="02020503060305020303" pitchFamily="18" charset="0"/>
              </a:rPr>
              <a:t>Shahab Uddin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Bell MT" panose="02020503060305020303" pitchFamily="18" charset="0"/>
              </a:rPr>
              <a:t>Salih </a:t>
            </a:r>
            <a:r>
              <a:rPr lang="en-US" sz="2000" dirty="0" err="1">
                <a:latin typeface="Bell MT" panose="02020503060305020303" pitchFamily="18" charset="0"/>
              </a:rPr>
              <a:t>Sarp</a:t>
            </a:r>
            <a:r>
              <a:rPr lang="en-US" sz="2000" dirty="0">
                <a:latin typeface="Bell MT" panose="02020503060305020303" pitchFamily="18" charset="0"/>
              </a:rPr>
              <a:t> </a:t>
            </a:r>
          </a:p>
          <a:p>
            <a:endParaRPr lang="en-US" sz="2000" dirty="0">
              <a:latin typeface="Calibri Light (Headings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90EC08-080E-45CC-9C64-ACB80D94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424" y="5824008"/>
            <a:ext cx="2501153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C103819-5367-40D3-BD17-041CED186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830" y="2079625"/>
            <a:ext cx="3039765" cy="376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A7BA3C4-6A09-4224-81AA-0119D886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329" y="2170906"/>
            <a:ext cx="2997146" cy="3578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78925" y="5840413"/>
            <a:ext cx="234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ReLU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917974" y="5840413"/>
            <a:ext cx="234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LeakyReLU</a:t>
            </a:r>
            <a:endParaRPr lang="en-US" sz="32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</a:t>
            </a:r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2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A5C35-94F0-4159-9EF6-70077BC8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spc="-50" baseline="0" dirty="0">
                <a:latin typeface="+mj-lt"/>
                <a:ea typeface="+mj-ea"/>
                <a:cs typeface="+mj-cs"/>
              </a:rPr>
              <a:t>Generator Architecture: based on DCGAN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BC2A75E-30A2-4E00-8F47-82E732A30E6D}"/>
              </a:ext>
            </a:extLst>
          </p:cNvPr>
          <p:cNvSpPr/>
          <p:nvPr/>
        </p:nvSpPr>
        <p:spPr>
          <a:xfrm>
            <a:off x="728866" y="5715017"/>
            <a:ext cx="7729334" cy="328280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b="1" i="1" kern="1200" dirty="0">
                <a:effectLst/>
                <a:latin typeface="+mn-lt"/>
                <a:ea typeface="+mn-ea"/>
                <a:cs typeface="+mn-cs"/>
              </a:rPr>
              <a:t>All </a:t>
            </a:r>
            <a:r>
              <a:rPr lang="en-US" sz="1800" b="1" i="1" kern="1200" dirty="0" err="1">
                <a:effectLst/>
                <a:latin typeface="+mn-lt"/>
                <a:ea typeface="+mn-ea"/>
                <a:cs typeface="+mn-cs"/>
              </a:rPr>
              <a:t>ReLUs</a:t>
            </a:r>
            <a:r>
              <a:rPr lang="en-US" sz="1800" b="1" i="1" kern="1200" dirty="0">
                <a:effectLst/>
                <a:latin typeface="+mn-lt"/>
                <a:ea typeface="+mn-ea"/>
                <a:cs typeface="+mn-cs"/>
              </a:rPr>
              <a:t> in the encoder are leaky, with slope 0.2, while </a:t>
            </a:r>
            <a:r>
              <a:rPr lang="en-US" sz="1800" b="1" i="1" kern="1200" dirty="0" err="1">
                <a:effectLst/>
                <a:latin typeface="+mn-lt"/>
                <a:ea typeface="+mn-ea"/>
                <a:cs typeface="+mn-cs"/>
              </a:rPr>
              <a:t>ReLUs</a:t>
            </a:r>
            <a:r>
              <a:rPr lang="en-US" sz="1800" b="1" i="1" kern="1200" dirty="0">
                <a:effectLst/>
                <a:latin typeface="+mn-lt"/>
                <a:ea typeface="+mn-ea"/>
                <a:cs typeface="+mn-cs"/>
              </a:rPr>
              <a:t> in the decoder are not leaky</a:t>
            </a:r>
            <a:r>
              <a:rPr lang="en-US" sz="1800" b="0" i="1" kern="1200" dirty="0">
                <a:effectLst/>
                <a:latin typeface="+mn-lt"/>
                <a:ea typeface="+mn-ea"/>
                <a:cs typeface="+mn-cs"/>
              </a:rPr>
              <a:t>.</a:t>
            </a:r>
            <a:endParaRPr lang="en-US" sz="18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9B8B763-4ED9-49E4-A4A9-BEC2183A2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61" y="1694290"/>
            <a:ext cx="8485124" cy="323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04B7E05-3FE4-4194-9BDA-7EA4A7AB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725" y="1315582"/>
            <a:ext cx="2692983" cy="4545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AB0C8CF-8894-4C72-AC5F-BC2181513CAD}"/>
              </a:ext>
            </a:extLst>
          </p:cNvPr>
          <p:cNvSpPr/>
          <p:nvPr/>
        </p:nvSpPr>
        <p:spPr>
          <a:xfrm>
            <a:off x="728866" y="530176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/>
              </a:rPr>
              <a:t># </a:t>
            </a:r>
            <a:r>
              <a:rPr lang="en-US" b="0" i="0" dirty="0">
                <a:effectLst/>
                <a:latin typeface="Helvetica Neue"/>
              </a:rPr>
              <a:t>filter size of 4×4 and a stride of 2×2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12B778B-9107-49C7-A3D0-C19C07A2C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75" y="6147467"/>
            <a:ext cx="73342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52FCFA-5027-43DB-86EE-0543625F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 Performance: U-Net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D25E9C7-1E58-4B8B-96DB-35F94CD67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039" y="2108200"/>
            <a:ext cx="10192641" cy="3912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148030-16DE-4AB9-AEE1-845CC1B0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79" y="6109675"/>
            <a:ext cx="68294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D8DADE-51B3-4A39-AD0C-5519244C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953341" cy="1450757"/>
          </a:xfrm>
        </p:spPr>
        <p:txBody>
          <a:bodyPr>
            <a:normAutofit/>
          </a:bodyPr>
          <a:lstStyle/>
          <a:p>
            <a:r>
              <a:rPr lang="en-US" dirty="0"/>
              <a:t>Discriminator Architecture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E66D756-4363-4838-BB1A-99DEA690C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86639"/>
            <a:ext cx="10058400" cy="3403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E5CFA0-5219-4FA9-AFE0-BD44A66E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455" y="72077"/>
            <a:ext cx="28003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884B4F5-AB42-4FBB-B40E-B0EEF698174F}"/>
              </a:ext>
            </a:extLst>
          </p:cNvPr>
          <p:cNvSpPr txBox="1"/>
          <p:nvPr/>
        </p:nvSpPr>
        <p:spPr>
          <a:xfrm>
            <a:off x="1096964" y="5714360"/>
            <a:ext cx="1029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Discriminators used: 70*70 discriminator; 1*1 discriminator ; 16*16 discriminator; 286*286 discriminator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9327A7D-4C16-4BAA-A6B7-7BFB2E92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25" y="6467342"/>
            <a:ext cx="67341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5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A33668-8CCA-4430-ABBB-B3FEB2BC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Optimization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BF4272-4A3C-47F9-8FEC-DFE556FB5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Minibatch SGD(</a:t>
            </a:r>
            <a:r>
              <a:rPr lang="en-US" b="1" dirty="0">
                <a:solidFill>
                  <a:schemeClr val="tx1"/>
                </a:solidFill>
              </a:rPr>
              <a:t>Stochastic gradient descent</a:t>
            </a:r>
            <a:r>
              <a:rPr lang="en-US" dirty="0">
                <a:solidFill>
                  <a:schemeClr val="tx1"/>
                </a:solidFill>
              </a:rPr>
              <a:t> )</a:t>
            </a:r>
          </a:p>
          <a:p>
            <a:r>
              <a:rPr lang="en-US" dirty="0">
                <a:solidFill>
                  <a:schemeClr val="tx1"/>
                </a:solidFill>
              </a:rPr>
              <a:t>Applied the Adam solver (</a:t>
            </a:r>
            <a:r>
              <a:rPr lang="en-US" b="1" dirty="0">
                <a:solidFill>
                  <a:schemeClr val="tx1"/>
                </a:solidFill>
              </a:rPr>
              <a:t>The Adam optimization algorithm is an extension to stochastic gradient descent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/>
              <a:t>L</a:t>
            </a:r>
            <a:r>
              <a:rPr lang="en-US" dirty="0">
                <a:solidFill>
                  <a:schemeClr val="tx1"/>
                </a:solidFill>
              </a:rPr>
              <a:t>earning rate of 0</a:t>
            </a:r>
            <a:r>
              <a:rPr lang="en-US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0002, and momentum parameters </a:t>
            </a:r>
            <a:r>
              <a:rPr lang="en-US" i="1" dirty="0">
                <a:solidFill>
                  <a:schemeClr val="tx1"/>
                </a:solidFill>
              </a:rPr>
              <a:t>β</a:t>
            </a:r>
            <a:r>
              <a:rPr lang="en-US" dirty="0">
                <a:solidFill>
                  <a:schemeClr val="tx1"/>
                </a:solidFill>
              </a:rPr>
              <a:t>1 = 0</a:t>
            </a:r>
            <a:r>
              <a:rPr lang="en-US" i="1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5, </a:t>
            </a:r>
            <a:r>
              <a:rPr lang="en-US" i="1" dirty="0">
                <a:solidFill>
                  <a:schemeClr val="tx1"/>
                </a:solidFill>
              </a:rPr>
              <a:t>β</a:t>
            </a:r>
            <a:r>
              <a:rPr lang="en-US" dirty="0">
                <a:solidFill>
                  <a:schemeClr val="tx1"/>
                </a:solidFill>
              </a:rPr>
              <a:t>2 = 0</a:t>
            </a:r>
            <a:r>
              <a:rPr lang="en-US" i="1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999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Example</a:t>
            </a:r>
            <a:r>
              <a:rPr lang="en-US" dirty="0" smtClean="0"/>
              <a:t> of Experiments	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125797"/>
            <a:ext cx="9748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1- Semantic </a:t>
            </a:r>
            <a:r>
              <a:rPr lang="en-US" sz="2400" dirty="0"/>
              <a:t>labels </a:t>
            </a:r>
            <a:r>
              <a:rPr lang="en-US" sz="2400" dirty="0" smtClean="0">
                <a:sym typeface="Wingdings" panose="05000000000000000000" pitchFamily="2" charset="2"/>
              </a:rPr>
              <a:t> photo  (</a:t>
            </a:r>
            <a:r>
              <a:rPr lang="en-US" sz="2400" dirty="0" err="1" smtClean="0">
                <a:sym typeface="Wingdings" panose="05000000000000000000" pitchFamily="2" charset="2"/>
              </a:rPr>
              <a:t>Cityscrapes</a:t>
            </a:r>
            <a:r>
              <a:rPr lang="en-US" sz="2400" dirty="0" smtClean="0">
                <a:sym typeface="Wingdings" panose="05000000000000000000" pitchFamily="2" charset="2"/>
              </a:rPr>
              <a:t> dataset is used (~3000 images) </a:t>
            </a:r>
            <a:r>
              <a:rPr lang="en-US" sz="2400" dirty="0" smtClean="0">
                <a:sym typeface="Wingdings" panose="05000000000000000000" pitchFamily="2" charset="2"/>
              </a:rPr>
              <a:t>)</a:t>
            </a:r>
            <a:endParaRPr lang="en-US" sz="2400" dirty="0" smtClean="0">
              <a:sym typeface="Wingdings" panose="05000000000000000000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2480"/>
            <a:ext cx="12192000" cy="43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1171253"/>
            <a:ext cx="103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- Architectural labels </a:t>
            </a:r>
            <a:r>
              <a:rPr lang="en-US" sz="2400" dirty="0" smtClean="0">
                <a:sym typeface="Wingdings" panose="05000000000000000000" pitchFamily="2" charset="2"/>
              </a:rPr>
              <a:t> photo  (CMP Facades dataset is used (~400 images))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7880" y="1661374"/>
            <a:ext cx="7181588" cy="48038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Example</a:t>
            </a:r>
            <a:r>
              <a:rPr lang="en-US" dirty="0" smtClean="0"/>
              <a:t> of Experiments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427627"/>
            <a:ext cx="10068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3- Aerial photo </a:t>
            </a:r>
            <a:r>
              <a:rPr lang="en-US" sz="2400" dirty="0" smtClean="0">
                <a:sym typeface="Wingdings" panose="05000000000000000000" pitchFamily="2" charset="2"/>
              </a:rPr>
              <a:t> map  (Data from Google Maps is used (~1100 </a:t>
            </a:r>
            <a:r>
              <a:rPr lang="en-US" sz="2400" dirty="0">
                <a:sym typeface="Wingdings" panose="05000000000000000000" pitchFamily="2" charset="2"/>
              </a:rPr>
              <a:t>images)</a:t>
            </a:r>
            <a:r>
              <a:rPr lang="en-US" sz="2400" dirty="0" smtClean="0">
                <a:sym typeface="Wingdings" panose="05000000000000000000" pitchFamily="2" charset="2"/>
              </a:rPr>
              <a:t> )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63" y="1924721"/>
            <a:ext cx="10311684" cy="46698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Example</a:t>
            </a:r>
            <a:r>
              <a:rPr lang="en-US" dirty="0" smtClean="0"/>
              <a:t> of Experiments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1631" y="1275863"/>
            <a:ext cx="9727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4- BW</a:t>
            </a:r>
            <a:r>
              <a:rPr lang="en-US" sz="2400" dirty="0" smtClean="0">
                <a:sym typeface="Wingdings" panose="05000000000000000000" pitchFamily="2" charset="2"/>
              </a:rPr>
              <a:t> color photo  (</a:t>
            </a:r>
            <a:r>
              <a:rPr lang="en-US" sz="2400" dirty="0" err="1">
                <a:sym typeface="Wingdings" panose="05000000000000000000" pitchFamily="2" charset="2"/>
              </a:rPr>
              <a:t>I</a:t>
            </a:r>
            <a:r>
              <a:rPr lang="en-US" sz="2400" dirty="0" err="1" smtClean="0">
                <a:sym typeface="Wingdings" panose="05000000000000000000" pitchFamily="2" charset="2"/>
              </a:rPr>
              <a:t>magenet</a:t>
            </a:r>
            <a:r>
              <a:rPr lang="en-US" sz="2400" dirty="0" smtClean="0">
                <a:sym typeface="Wingdings" panose="05000000000000000000" pitchFamily="2" charset="2"/>
              </a:rPr>
              <a:t> dataset is used (~1.2 million </a:t>
            </a:r>
            <a:r>
              <a:rPr lang="en-US" sz="2400" dirty="0">
                <a:sym typeface="Wingdings" panose="05000000000000000000" pitchFamily="2" charset="2"/>
              </a:rPr>
              <a:t>images)</a:t>
            </a:r>
            <a:r>
              <a:rPr lang="en-US" sz="2400" dirty="0" smtClean="0">
                <a:sym typeface="Wingdings" panose="05000000000000000000" pitchFamily="2" charset="2"/>
              </a:rPr>
              <a:t> )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41" y="1980787"/>
            <a:ext cx="5098961" cy="295052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Example</a:t>
            </a:r>
            <a:r>
              <a:rPr lang="en-US" dirty="0" smtClean="0"/>
              <a:t> of Experiments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1079" y="1218894"/>
            <a:ext cx="10540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  <a:r>
              <a:rPr lang="en-US" sz="2400" dirty="0" smtClean="0"/>
              <a:t>-  Edges</a:t>
            </a:r>
            <a:r>
              <a:rPr lang="en-US" sz="2400" dirty="0" smtClean="0">
                <a:sym typeface="Wingdings" panose="05000000000000000000" pitchFamily="2" charset="2"/>
              </a:rPr>
              <a:t> photo (shoe)  (UT Zappos50K dataset is used (~50K </a:t>
            </a:r>
            <a:r>
              <a:rPr lang="en-US" sz="2400" dirty="0">
                <a:sym typeface="Wingdings" panose="05000000000000000000" pitchFamily="2" charset="2"/>
              </a:rPr>
              <a:t>images)</a:t>
            </a:r>
            <a:r>
              <a:rPr lang="en-US" sz="2400" dirty="0" smtClean="0">
                <a:sym typeface="Wingdings" panose="05000000000000000000" pitchFamily="2" charset="2"/>
              </a:rPr>
              <a:t> )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28" y="1967474"/>
            <a:ext cx="9274135" cy="433779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Example</a:t>
            </a:r>
            <a:r>
              <a:rPr lang="en-US" dirty="0" smtClean="0"/>
              <a:t> of Experiments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2C53B0-F411-4C03-891F-1FAC9D10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Google Shape;322;p45">
            <a:extLst>
              <a:ext uri="{FF2B5EF4-FFF2-40B4-BE49-F238E27FC236}">
                <a16:creationId xmlns:a16="http://schemas.microsoft.com/office/drawing/2014/main" xmlns="" id="{7B3D7C1E-7D06-47A0-A571-5BCB49D534E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3958" y="1825625"/>
            <a:ext cx="654408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787318-BB0B-4FE6-94B8-0EA35E52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A0FB26AD-9909-4F7B-8CFE-F48724025E9C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6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031465"/>
            <a:ext cx="10984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6- Sketch (edge)</a:t>
            </a:r>
            <a:r>
              <a:rPr lang="en-US" sz="2400" dirty="0" smtClean="0">
                <a:sym typeface="Wingdings" panose="05000000000000000000" pitchFamily="2" charset="2"/>
              </a:rPr>
              <a:t> photo (human-drawn sketches are used (~137K images  ) </a:t>
            </a:r>
            <a:r>
              <a:rPr lang="en-US" sz="2400" dirty="0" smtClean="0">
                <a:sym typeface="Wingdings" panose="05000000000000000000" pitchFamily="2" charset="2"/>
              </a:rPr>
              <a:t>)</a:t>
            </a:r>
            <a:r>
              <a:rPr lang="en-US" dirty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1908"/>
            <a:ext cx="10325793" cy="461693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Example</a:t>
            </a:r>
            <a:r>
              <a:rPr lang="en-US" dirty="0" smtClean="0"/>
              <a:t> of Experiments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007936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7- Day </a:t>
            </a:r>
            <a:r>
              <a:rPr lang="en-US" sz="2400" dirty="0" smtClean="0">
                <a:sym typeface="Wingdings" panose="05000000000000000000" pitchFamily="2" charset="2"/>
              </a:rPr>
              <a:t> night conversion  (webcam (~100 ), images (~18000) is used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6628"/>
            <a:ext cx="10515600" cy="488270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Example</a:t>
            </a:r>
            <a:r>
              <a:rPr lang="en-US" dirty="0" smtClean="0"/>
              <a:t> of Experiments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7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4881"/>
          </a:xfrm>
        </p:spPr>
        <p:txBody>
          <a:bodyPr>
            <a:noAutofit/>
          </a:bodyPr>
          <a:lstStyle/>
          <a:p>
            <a:r>
              <a:rPr lang="en-US" dirty="0" smtClean="0"/>
              <a:t>Example of </a:t>
            </a:r>
            <a:r>
              <a:rPr lang="en-US" dirty="0" smtClean="0"/>
              <a:t>failed result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030310"/>
            <a:ext cx="922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Common failures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-Sparse input image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-Unusual inputs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3741"/>
            <a:ext cx="10858500" cy="40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>
              <a:latin typeface="Calibri Light (Headings)"/>
            </a:endParaRPr>
          </a:p>
          <a:p>
            <a:pPr marL="0" indent="0" algn="ctr">
              <a:buNone/>
            </a:pPr>
            <a:r>
              <a:rPr lang="en-US" sz="6000" dirty="0" smtClean="0">
                <a:latin typeface="Calibri Light (Headings)"/>
              </a:rPr>
              <a:t>Thank You.</a:t>
            </a:r>
            <a:endParaRPr lang="en-US" sz="6000" dirty="0">
              <a:latin typeface="Calibri Light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1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CBBD1F-5219-41CE-8482-479A38A7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xmlns="" id="{FD01C8E3-9EE5-499E-87B7-7806270E6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17" y="1825625"/>
            <a:ext cx="8550965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B81E6F-47B5-4105-BA70-6CCB893ECD3B}"/>
              </a:ext>
            </a:extLst>
          </p:cNvPr>
          <p:cNvSpPr txBox="1"/>
          <p:nvPr/>
        </p:nvSpPr>
        <p:spPr>
          <a:xfrm>
            <a:off x="838200" y="6050018"/>
            <a:ext cx="430117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/>
          </a:p>
          <a:p>
            <a:r>
              <a:rPr lang="en-US" sz="1100" dirty="0"/>
              <a:t>Goodfellow et al., “Generative Adversarial Networks”, NIPS 2014 </a:t>
            </a:r>
          </a:p>
          <a:p>
            <a:r>
              <a:rPr lang="en-US" sz="1100" dirty="0"/>
              <a:t>Figure from https://deeplearning4j.org/generative-adversarial-network </a:t>
            </a:r>
          </a:p>
        </p:txBody>
      </p:sp>
    </p:spTree>
    <p:extLst>
      <p:ext uri="{BB962C8B-B14F-4D97-AF65-F5344CB8AC3E}">
        <p14:creationId xmlns:p14="http://schemas.microsoft.com/office/powerpoint/2010/main" val="31850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77" y="2244290"/>
            <a:ext cx="7810500" cy="3295650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B81E6F-47B5-4105-BA70-6CCB893ECD3B}"/>
              </a:ext>
            </a:extLst>
          </p:cNvPr>
          <p:cNvSpPr txBox="1"/>
          <p:nvPr/>
        </p:nvSpPr>
        <p:spPr>
          <a:xfrm>
            <a:off x="838200" y="5845299"/>
            <a:ext cx="5685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Isola</a:t>
            </a:r>
            <a:r>
              <a:rPr lang="en-US" sz="1100" dirty="0"/>
              <a:t> et al., “Image-to-Image Translation with Conditional Adversarial Networks”, CVPR 2017 </a:t>
            </a:r>
          </a:p>
          <a:p>
            <a:r>
              <a:rPr lang="en-US" sz="1100" dirty="0"/>
              <a:t>Slide adapted from Zhu and </a:t>
            </a:r>
            <a:r>
              <a:rPr lang="en-US" sz="1100" dirty="0" err="1"/>
              <a:t>Isola</a:t>
            </a:r>
            <a:r>
              <a:rPr lang="en-US" sz="1100" dirty="0"/>
              <a:t> </a:t>
            </a:r>
          </a:p>
          <a:p>
            <a:r>
              <a:rPr lang="en-US" sz="1100" dirty="0"/>
              <a:t>Image-to-image translation</a:t>
            </a:r>
          </a:p>
          <a:p>
            <a:r>
              <a:rPr lang="en-US" sz="1100" dirty="0"/>
              <a:t>Luis </a:t>
            </a:r>
            <a:r>
              <a:rPr lang="en-US" sz="1100" dirty="0" err="1"/>
              <a:t>Herranz</a:t>
            </a:r>
            <a:r>
              <a:rPr lang="en-US" sz="1100" dirty="0"/>
              <a:t>, </a:t>
            </a:r>
            <a:r>
              <a:rPr lang="en-US" sz="1100" dirty="0" err="1"/>
              <a:t>Joost</a:t>
            </a:r>
            <a:r>
              <a:rPr lang="en-US" sz="1100" dirty="0"/>
              <a:t> van de </a:t>
            </a:r>
            <a:r>
              <a:rPr lang="en-US" sz="1100" dirty="0" err="1"/>
              <a:t>Weijer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7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B81E6F-47B5-4105-BA70-6CCB893ECD3B}"/>
              </a:ext>
            </a:extLst>
          </p:cNvPr>
          <p:cNvSpPr txBox="1"/>
          <p:nvPr/>
        </p:nvSpPr>
        <p:spPr>
          <a:xfrm>
            <a:off x="838200" y="5845299"/>
            <a:ext cx="5685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Isola</a:t>
            </a:r>
            <a:r>
              <a:rPr lang="en-US" sz="1100" dirty="0"/>
              <a:t> et al., “Image-to-Image Translation with Conditional Adversarial Networks”, CVPR 2017 </a:t>
            </a:r>
          </a:p>
          <a:p>
            <a:r>
              <a:rPr lang="en-US" sz="1100" dirty="0"/>
              <a:t>Slide adapted from Zhu and </a:t>
            </a:r>
            <a:r>
              <a:rPr lang="en-US" sz="1100" dirty="0" err="1"/>
              <a:t>Isola</a:t>
            </a:r>
            <a:r>
              <a:rPr lang="en-US" sz="1100" dirty="0"/>
              <a:t> </a:t>
            </a:r>
          </a:p>
          <a:p>
            <a:r>
              <a:rPr lang="en-US" sz="1100" dirty="0"/>
              <a:t>Image-to-image translation</a:t>
            </a:r>
          </a:p>
          <a:p>
            <a:r>
              <a:rPr lang="en-US" sz="1100" dirty="0"/>
              <a:t>Luis </a:t>
            </a:r>
            <a:r>
              <a:rPr lang="en-US" sz="1100" dirty="0" err="1"/>
              <a:t>Herranz</a:t>
            </a:r>
            <a:r>
              <a:rPr lang="en-US" sz="1100" dirty="0"/>
              <a:t>, </a:t>
            </a:r>
            <a:r>
              <a:rPr lang="en-US" sz="1100" dirty="0" err="1"/>
              <a:t>Joost</a:t>
            </a:r>
            <a:r>
              <a:rPr lang="en-US" sz="1100" dirty="0"/>
              <a:t> van de </a:t>
            </a:r>
            <a:r>
              <a:rPr lang="en-US" sz="1100" dirty="0" err="1"/>
              <a:t>Weijer</a:t>
            </a:r>
            <a:endParaRPr lang="en-US" sz="1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2329656"/>
            <a:ext cx="7296150" cy="3343275"/>
          </a:xfrm>
        </p:spPr>
      </p:pic>
    </p:spTree>
    <p:extLst>
      <p:ext uri="{BB962C8B-B14F-4D97-AF65-F5344CB8AC3E}">
        <p14:creationId xmlns:p14="http://schemas.microsoft.com/office/powerpoint/2010/main" val="22520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A7A2E47-B450-4CE0-A51B-7EA5F8406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196" y="1814655"/>
            <a:ext cx="6275667" cy="4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1981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pc="-50" dirty="0"/>
              <a:t>Train Discriminator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xmlns="" id="{1F8741C4-3ED5-49FC-A7CA-96DCE223B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382" y="2063100"/>
            <a:ext cx="6909295" cy="4214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0" dirty="0"/>
              <a:t>Train Generator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92A4DE-B499-4160-A87F-3704B2F2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F8233833-249A-48E9-B550-472C2E403A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99" y="2298700"/>
            <a:ext cx="5519078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0EF23C57-3349-4799-A4FA-CB795A473D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42" y="2042877"/>
            <a:ext cx="1658778" cy="17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B59EA6-74C7-4D56-9922-59B8D9320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696" y="2298700"/>
            <a:ext cx="2661105" cy="145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535F3DA-B393-4B41-9BCD-3FCDCFBA9D72}"/>
              </a:ext>
            </a:extLst>
          </p:cNvPr>
          <p:cNvSpPr txBox="1"/>
          <p:nvPr/>
        </p:nvSpPr>
        <p:spPr>
          <a:xfrm>
            <a:off x="9772650" y="4438650"/>
            <a:ext cx="20217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or H=input size</a:t>
            </a:r>
          </a:p>
          <a:p>
            <a:r>
              <a:rPr lang="en-US" dirty="0"/>
              <a:t>F=filter (kernel) size</a:t>
            </a:r>
          </a:p>
          <a:p>
            <a:r>
              <a:rPr lang="en-US" dirty="0"/>
              <a:t>P=padding</a:t>
            </a:r>
          </a:p>
          <a:p>
            <a:r>
              <a:rPr lang="en-US" dirty="0"/>
              <a:t>S=stride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EE1CE6A-DCC6-42AD-8BA4-DBDAB1CF1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542" y="4059163"/>
            <a:ext cx="1796347" cy="212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3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32F8C-71E0-454F-8520-89125240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B27808-8A88-4CFD-AFCD-E5BC8E57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Batch normalization is a technique designed to automatically </a:t>
            </a:r>
            <a:r>
              <a:rPr lang="en-US" b="1" dirty="0">
                <a:solidFill>
                  <a:srgbClr val="00B050"/>
                </a:solidFill>
              </a:rPr>
              <a:t>standardize the inputs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 a layer in a deep learning neural network.</a:t>
            </a:r>
          </a:p>
          <a:p>
            <a:r>
              <a:rPr lang="en-US" dirty="0">
                <a:solidFill>
                  <a:schemeClr val="tx1"/>
                </a:solidFill>
              </a:rPr>
              <a:t>#The layer will transform inputs so that they are standardized, meaning that they will have a </a:t>
            </a:r>
            <a:r>
              <a:rPr lang="en-US" b="1" dirty="0">
                <a:solidFill>
                  <a:srgbClr val="00B050"/>
                </a:solidFill>
              </a:rPr>
              <a:t>mean of zero </a:t>
            </a:r>
            <a:r>
              <a:rPr lang="en-US" dirty="0">
                <a:solidFill>
                  <a:schemeClr val="tx1"/>
                </a:solidFill>
              </a:rPr>
              <a:t>and a </a:t>
            </a:r>
            <a:r>
              <a:rPr lang="en-US" b="1" dirty="0">
                <a:solidFill>
                  <a:srgbClr val="00B050"/>
                </a:solidFill>
              </a:rPr>
              <a:t>standard deviation of one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Benefits:</a:t>
            </a:r>
          </a:p>
          <a:p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b="1" dirty="0">
                <a:solidFill>
                  <a:srgbClr val="00B050"/>
                </a:solidFill>
              </a:rPr>
              <a:t>Accelerating the training process </a:t>
            </a:r>
            <a:r>
              <a:rPr lang="en-US" dirty="0">
                <a:solidFill>
                  <a:schemeClr val="tx1"/>
                </a:solidFill>
              </a:rPr>
              <a:t>of a neural network, </a:t>
            </a:r>
          </a:p>
          <a:p>
            <a:r>
              <a:rPr lang="en-US" dirty="0">
                <a:solidFill>
                  <a:schemeClr val="tx1"/>
                </a:solidFill>
              </a:rPr>
              <a:t>2. and in some cases </a:t>
            </a:r>
            <a:r>
              <a:rPr lang="en-US" b="1" dirty="0">
                <a:solidFill>
                  <a:srgbClr val="00B050"/>
                </a:solidFill>
              </a:rPr>
              <a:t>improves the performance of the model </a:t>
            </a:r>
            <a:r>
              <a:rPr lang="en-US" dirty="0">
                <a:solidFill>
                  <a:schemeClr val="tx1"/>
                </a:solidFill>
              </a:rPr>
              <a:t>via a modest regularization effect.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30EB1B-80EE-4A1C-ABBA-8996C364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993" y="6035041"/>
            <a:ext cx="911628" cy="7344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C1D4A15-04E6-44DD-9C25-CC7FFD7DC162}"/>
              </a:ext>
            </a:extLst>
          </p:cNvPr>
          <p:cNvCxnSpPr/>
          <p:nvPr/>
        </p:nvCxnSpPr>
        <p:spPr>
          <a:xfrm flipH="1" flipV="1">
            <a:off x="365760" y="6650182"/>
            <a:ext cx="1054054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415</Words>
  <Application>Microsoft Office PowerPoint</Application>
  <PresentationFormat>Widescreen</PresentationFormat>
  <Paragraphs>72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Bell MT</vt:lpstr>
      <vt:lpstr>Calibri</vt:lpstr>
      <vt:lpstr>Calibri Light</vt:lpstr>
      <vt:lpstr>Calibri Light (Headings)</vt:lpstr>
      <vt:lpstr>Helvetica Neue</vt:lpstr>
      <vt:lpstr>Wingdings</vt:lpstr>
      <vt:lpstr>Office Theme</vt:lpstr>
      <vt:lpstr>#pix2pix Image-to-Image Translation with Conditional Adversarial Networks</vt:lpstr>
      <vt:lpstr>Introduction</vt:lpstr>
      <vt:lpstr>Generative Adversarial Networks</vt:lpstr>
      <vt:lpstr>Generative Adversarial Networks</vt:lpstr>
      <vt:lpstr>Generative Adversarial Networks</vt:lpstr>
      <vt:lpstr>Train Discriminator</vt:lpstr>
      <vt:lpstr>PowerPoint Presentation</vt:lpstr>
      <vt:lpstr>Convolution</vt:lpstr>
      <vt:lpstr>Batch Normalization</vt:lpstr>
      <vt:lpstr>Activation Functions</vt:lpstr>
      <vt:lpstr>Generator Architecture: based on DCGAN </vt:lpstr>
      <vt:lpstr>Improve Performance: U-Net </vt:lpstr>
      <vt:lpstr>Discriminator Architecture </vt:lpstr>
      <vt:lpstr>Optimization </vt:lpstr>
      <vt:lpstr>Example of Experiments </vt:lpstr>
      <vt:lpstr>Example of Experiments </vt:lpstr>
      <vt:lpstr>Example of Experiments </vt:lpstr>
      <vt:lpstr>Example of Experiments </vt:lpstr>
      <vt:lpstr>Example of Experiments </vt:lpstr>
      <vt:lpstr>Example of Experiments </vt:lpstr>
      <vt:lpstr>Example of Experiments </vt:lpstr>
      <vt:lpstr>Example of failed result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#pix2pix Image-to-Image Translation with Conditional Adversarial Networks</dc:title>
  <dc:creator>Javedul Ferdous</dc:creator>
  <cp:lastModifiedBy>Javedul Ferdous</cp:lastModifiedBy>
  <cp:revision>30</cp:revision>
  <dcterms:created xsi:type="dcterms:W3CDTF">2019-10-29T17:09:10Z</dcterms:created>
  <dcterms:modified xsi:type="dcterms:W3CDTF">2019-10-30T18:00:16Z</dcterms:modified>
</cp:coreProperties>
</file>